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5" r:id="rId8"/>
    <p:sldId id="260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7" r:id="rId26"/>
    <p:sldId id="282" r:id="rId27"/>
    <p:sldId id="283" r:id="rId28"/>
    <p:sldId id="258" r:id="rId29"/>
    <p:sldId id="292" r:id="rId30"/>
    <p:sldId id="288" r:id="rId31"/>
    <p:sldId id="295" r:id="rId32"/>
    <p:sldId id="287" r:id="rId33"/>
    <p:sldId id="289" r:id="rId34"/>
    <p:sldId id="293" r:id="rId35"/>
    <p:sldId id="296" r:id="rId36"/>
    <p:sldId id="290" r:id="rId37"/>
    <p:sldId id="294" r:id="rId38"/>
    <p:sldId id="291" r:id="rId39"/>
    <p:sldId id="284" r:id="rId40"/>
    <p:sldId id="298" r:id="rId41"/>
    <p:sldId id="286" r:id="rId42"/>
    <p:sldId id="297" r:id="rId4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60" d="100"/>
          <a:sy n="60" d="100"/>
        </p:scale>
        <p:origin x="-103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 שוקיים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78C910F-9761-410D-8806-833364B137A3}" type="datetimeFigureOut">
              <a:rPr lang="he-IL" smtClean="0"/>
              <a:pPr/>
              <a:t>י"ד/אייר/תשע"ה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E8C7A9B-2A21-4897-8847-AF836C99429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910F-9761-410D-8806-833364B137A3}" type="datetimeFigureOut">
              <a:rPr lang="he-IL" smtClean="0"/>
              <a:pPr/>
              <a:t>י"ד/אייר/תשע"ה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7A9B-2A21-4897-8847-AF836C99429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910F-9761-410D-8806-833364B137A3}" type="datetimeFigureOut">
              <a:rPr lang="he-IL" smtClean="0"/>
              <a:pPr/>
              <a:t>י"ד/אייר/תשע"ה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7A9B-2A21-4897-8847-AF836C99429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78C910F-9761-410D-8806-833364B137A3}" type="datetimeFigureOut">
              <a:rPr lang="he-IL" smtClean="0"/>
              <a:pPr/>
              <a:t>י"ד/אייר/תשע"ה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7A9B-2A21-4897-8847-AF836C99429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שולש ישר-זווית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שולש שווה שוקיים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78C910F-9761-410D-8806-833364B137A3}" type="datetimeFigureOut">
              <a:rPr lang="he-IL" smtClean="0"/>
              <a:pPr/>
              <a:t>י"ד/אייר/תשע"ה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E8C7A9B-2A21-4897-8847-AF836C99429D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8C910F-9761-410D-8806-833364B137A3}" type="datetimeFigureOut">
              <a:rPr lang="he-IL" smtClean="0"/>
              <a:pPr/>
              <a:t>י"ד/אייר/תשע"ה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E8C7A9B-2A21-4897-8847-AF836C99429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78C910F-9761-410D-8806-833364B137A3}" type="datetimeFigureOut">
              <a:rPr lang="he-IL" smtClean="0"/>
              <a:pPr/>
              <a:t>י"ד/אייר/תשע"ה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E8C7A9B-2A21-4897-8847-AF836C99429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910F-9761-410D-8806-833364B137A3}" type="datetimeFigureOut">
              <a:rPr lang="he-IL" smtClean="0"/>
              <a:pPr/>
              <a:t>י"ד/אייר/תשע"ה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7A9B-2A21-4897-8847-AF836C99429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8C910F-9761-410D-8806-833364B137A3}" type="datetimeFigureOut">
              <a:rPr lang="he-IL" smtClean="0"/>
              <a:pPr/>
              <a:t>י"ד/אייר/תשע"ה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E8C7A9B-2A21-4897-8847-AF836C99429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78C910F-9761-410D-8806-833364B137A3}" type="datetimeFigureOut">
              <a:rPr lang="he-IL" smtClean="0"/>
              <a:pPr/>
              <a:t>י"ד/אייר/תשע"ה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E8C7A9B-2A21-4897-8847-AF836C99429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78C910F-9761-410D-8806-833364B137A3}" type="datetimeFigureOut">
              <a:rPr lang="he-IL" smtClean="0"/>
              <a:pPr/>
              <a:t>י"ד/אייר/תשע"ה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E8C7A9B-2A21-4897-8847-AF836C99429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שולש ישר-זווית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מחבר ישר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78C910F-9761-410D-8806-833364B137A3}" type="datetimeFigureOut">
              <a:rPr lang="he-IL" smtClean="0"/>
              <a:pPr/>
              <a:t>י"ד/אייר/תשע"ה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E8C7A9B-2A21-4897-8847-AF836C99429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9458" name="Picture 2" descr="http://ginegar.com/he/media/k2/items/cache/a9ccd7cd1c4267a50c67ac0bd7180172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86808" cy="5929354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8062912" cy="1470025"/>
          </a:xfrm>
        </p:spPr>
        <p:txBody>
          <a:bodyPr/>
          <a:lstStyle/>
          <a:p>
            <a:pPr algn="ctr"/>
            <a:r>
              <a:rPr lang="he-IL" b="1" dirty="0" smtClean="0">
                <a:solidFill>
                  <a:schemeClr val="tx2">
                    <a:lumMod val="50000"/>
                  </a:schemeClr>
                </a:solidFill>
              </a:rPr>
              <a:t>בתי צמיחה</a:t>
            </a:r>
            <a:endParaRPr lang="he-IL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כיצד מתבצעת בקרת אקלים?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סוג הכיסוי שומר על חום/אוורור.</a:t>
            </a:r>
          </a:p>
          <a:p>
            <a:r>
              <a:rPr lang="he-IL" dirty="0" smtClean="0"/>
              <a:t>תנורים.</a:t>
            </a:r>
          </a:p>
          <a:p>
            <a:r>
              <a:rPr lang="he-IL" dirty="0" smtClean="0"/>
              <a:t>מאווררים.</a:t>
            </a:r>
          </a:p>
          <a:p>
            <a:r>
              <a:rPr lang="he-IL" dirty="0" smtClean="0"/>
              <a:t>מזרון לח.</a:t>
            </a:r>
          </a:p>
          <a:p>
            <a:r>
              <a:rPr lang="he-IL" dirty="0" smtClean="0"/>
              <a:t>רשתות צל.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5604" name="Picture 4" descr="http://www.azrom.com/wp-content/gallery/heatingsystem/yyy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290"/>
            <a:ext cx="5024410" cy="4089779"/>
          </a:xfrm>
          <a:prstGeom prst="rect">
            <a:avLst/>
          </a:prstGeom>
          <a:noFill/>
        </p:spPr>
      </p:pic>
      <p:pic>
        <p:nvPicPr>
          <p:cNvPr id="25602" name="Picture 2" descr="http://www.invernaderosyjardines.com/file/calentador%20de%20aire_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5072098" cy="3509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6630" name="Picture 6" descr="http://www.d.co.il/homepages/UploadImages/2097750/160cf9af-deda-41d1-abf6-9f78aa4d61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00042"/>
            <a:ext cx="4783105" cy="5000660"/>
          </a:xfrm>
          <a:prstGeom prst="rect">
            <a:avLst/>
          </a:prstGeom>
          <a:noFill/>
        </p:spPr>
      </p:pic>
      <p:pic>
        <p:nvPicPr>
          <p:cNvPr id="26626" name="Picture 2" descr="http://www.galon.co.il/files/gallery/org/1364987504p04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5238755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7650" name="Picture 2" descr="http://www.azrom.com/wp-content/gallery/wetmattress/wetmattress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715304" cy="48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בקרת תאורה: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מנורות </a:t>
            </a:r>
            <a:r>
              <a:rPr lang="he-IL" dirty="0" err="1" smtClean="0"/>
              <a:t>– יכולת</a:t>
            </a:r>
            <a:r>
              <a:rPr lang="he-IL" dirty="0" smtClean="0"/>
              <a:t> שליטה על שעות אור.</a:t>
            </a:r>
          </a:p>
          <a:p>
            <a:endParaRPr lang="he-IL" dirty="0" smtClean="0"/>
          </a:p>
          <a:p>
            <a:r>
              <a:rPr lang="he-IL" dirty="0" smtClean="0"/>
              <a:t>רשתות צל</a:t>
            </a:r>
          </a:p>
          <a:p>
            <a:r>
              <a:rPr lang="he-IL" dirty="0" smtClean="0"/>
              <a:t>ומסכים </a:t>
            </a:r>
            <a:r>
              <a:rPr lang="he-IL" dirty="0" err="1" smtClean="0"/>
              <a:t>תרמים</a:t>
            </a:r>
            <a:r>
              <a:rPr lang="he-IL" dirty="0" smtClean="0"/>
              <a:t> </a:t>
            </a:r>
            <a:r>
              <a:rPr lang="he-IL" dirty="0" err="1" smtClean="0"/>
              <a:t>– יכולת</a:t>
            </a:r>
            <a:r>
              <a:rPr lang="he-IL" dirty="0" smtClean="0"/>
              <a:t> שליטה על כמות הקרינה.</a:t>
            </a:r>
          </a:p>
          <a:p>
            <a:r>
              <a:rPr lang="he-IL" dirty="0" smtClean="0"/>
              <a:t>(מתייחס בעיקר לוויסות טמפרטורה)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sz="2000" dirty="0" smtClean="0"/>
          </a:p>
          <a:p>
            <a:r>
              <a:rPr lang="he-IL" sz="2000" smtClean="0"/>
              <a:t>פוטופריודיזם</a:t>
            </a:r>
            <a:endParaRPr lang="he-IL" sz="2000"/>
          </a:p>
        </p:txBody>
      </p:sp>
      <p:pic>
        <p:nvPicPr>
          <p:cNvPr id="28674" name="Picture 2" descr="http://www.remy.co.il/images/led/grow-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429552" cy="4648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22" name="Picture 2" descr="http://www.dagan.co.il/files/pictures/res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881863" cy="4419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סוג הקרקע: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שליטה מלאה בסוג ובתכונות הקרקע כאשר מגדלים במצעים מנותקים.</a:t>
            </a:r>
          </a:p>
          <a:p>
            <a:r>
              <a:rPr lang="he-IL" dirty="0" smtClean="0"/>
              <a:t>(מצעי גידול המנותקים מהאדמה).</a:t>
            </a:r>
            <a:endParaRPr lang="he-I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2770" name="Picture 2" descr="http://halachaed.org/wp-content/uploads/freshizer/c614ae0c2583e0bd9630870aee492254_-%D7%A4%D7%A8%D7%97%D7%99%D7%9D-1-1031-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6245359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1746" name="Picture 2" descr="http://media.shopy.co.il/shops/2837/29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5907677" cy="4062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מהם בתי צמיחה? 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כל חלקה בה מגדלים גידולים חקלאיים בתוך "בית" = קונסטרוקציה (שלד) בנויה אשר לה גג וקירות.</a:t>
            </a:r>
          </a:p>
          <a:p>
            <a:endParaRPr lang="he-IL" dirty="0" smtClean="0"/>
          </a:p>
          <a:p>
            <a:r>
              <a:rPr lang="he-IL" dirty="0" smtClean="0"/>
              <a:t>בתי הגידול בנויים מחומרים שונים.</a:t>
            </a:r>
          </a:p>
          <a:p>
            <a:endParaRPr lang="he-IL" dirty="0" smtClean="0"/>
          </a:p>
          <a:p>
            <a:r>
              <a:rPr lang="he-IL" dirty="0" smtClean="0"/>
              <a:t>בבתי גידול הצמחים שתולים הן באדמה והן במצעים מנותקים.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מערכות השקיה ודישון: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יכולת שליטה מדויקת של כמות המים והדשן</a:t>
            </a:r>
          </a:p>
          <a:p>
            <a:endParaRPr lang="he-IL" dirty="0" smtClean="0"/>
          </a:p>
          <a:p>
            <a:r>
              <a:rPr lang="he-IL" dirty="0" smtClean="0"/>
              <a:t>ע"י מחשבים משוכללים ומערכת חיישנים משוכללת.</a:t>
            </a:r>
          </a:p>
          <a:p>
            <a:endParaRPr lang="he-IL" dirty="0" smtClean="0"/>
          </a:p>
          <a:p>
            <a:r>
              <a:rPr lang="he-IL" dirty="0" smtClean="0"/>
              <a:t>יכולת איסוף </a:t>
            </a:r>
            <a:r>
              <a:rPr lang="he-IL" dirty="0" err="1" smtClean="0"/>
              <a:t>ומיחזור</a:t>
            </a:r>
            <a:r>
              <a:rPr lang="he-IL" dirty="0" smtClean="0"/>
              <a:t> מי נקז.</a:t>
            </a:r>
            <a:endParaRPr lang="he-I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1.bp.blogspot.com/-reOVVz2MDMo/TsfG-o22cGI/AAAAAAAAAeo/dMcUps3Y9dU/s320/P1020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048396" cy="3714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הגנה מפני מזיקים והגנה מכאנית: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יכולת מניעה של חדירת חרקים מזיקים וציפורים לבית הגידול</a:t>
            </a:r>
          </a:p>
          <a:p>
            <a:endParaRPr lang="he-IL" dirty="0" smtClean="0"/>
          </a:p>
          <a:p>
            <a:r>
              <a:rPr lang="he-IL" dirty="0" smtClean="0"/>
              <a:t>כמו"כ,</a:t>
            </a:r>
          </a:p>
          <a:p>
            <a:r>
              <a:rPr lang="he-IL" dirty="0" smtClean="0"/>
              <a:t>הגנה מפני רוח, גשם חזק, ברד </a:t>
            </a:r>
            <a:r>
              <a:rPr lang="he-IL" dirty="0" err="1" smtClean="0"/>
              <a:t>וכו'.</a:t>
            </a:r>
            <a:endParaRPr lang="he-I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5842" name="Picture 2" descr="http://www.agritay.com/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5917737" cy="4438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8914" name="Picture 2" descr="http://trisvereshet.co.il/wp-content/uploads/2014/12/shutterstock_1545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648279" cy="4236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טיפולים מיוחדים: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http://www.magen-ecoenergy.co.il/media/Uploads/Agrimat_Root_Zone_Heating_System_1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sz="2000" dirty="0" smtClean="0"/>
          </a:p>
          <a:p>
            <a:r>
              <a:rPr lang="he-IL" sz="2000" dirty="0" smtClean="0"/>
              <a:t>שולחנות חימום.  ריכוך מים.  העשרה </a:t>
            </a:r>
            <a:r>
              <a:rPr lang="he-IL" sz="2000" dirty="0" err="1" smtClean="0"/>
              <a:t>בפד"ח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39938" name="Picture 2" descr="http://i01.i.aliimg.com/wsphoto/v0/1916292729_1/2-tons-per-hour-boiler-descaling-font-b-water-b-font-font-b-softening-b-f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5862593" cy="4396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תכונות הכיסויים: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שקיפות</a:t>
            </a:r>
          </a:p>
          <a:p>
            <a:endParaRPr lang="he-IL" dirty="0" smtClean="0"/>
          </a:p>
          <a:p>
            <a:r>
              <a:rPr lang="he-IL" dirty="0" smtClean="0"/>
              <a:t>עמידות</a:t>
            </a:r>
          </a:p>
          <a:p>
            <a:endParaRPr lang="he-IL" dirty="0" smtClean="0"/>
          </a:p>
          <a:p>
            <a:r>
              <a:rPr lang="he-IL" dirty="0" smtClean="0"/>
              <a:t>איטום</a:t>
            </a:r>
          </a:p>
          <a:p>
            <a:endParaRPr lang="he-IL" dirty="0" smtClean="0"/>
          </a:p>
          <a:p>
            <a:r>
              <a:rPr lang="he-IL" dirty="0" err="1" smtClean="0"/>
              <a:t>איוורור</a:t>
            </a:r>
            <a:endParaRPr lang="he-I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סוגי כיסויים: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/>
          <a:lstStyle/>
          <a:p>
            <a:r>
              <a:rPr lang="he-IL" dirty="0" smtClean="0"/>
              <a:t>כיסויים גמישים:</a:t>
            </a:r>
          </a:p>
          <a:p>
            <a:r>
              <a:rPr lang="he-IL" dirty="0" smtClean="0"/>
              <a:t>פוליאתילן/ניילון</a:t>
            </a:r>
          </a:p>
          <a:p>
            <a:r>
              <a:rPr lang="he-IL" dirty="0" smtClean="0"/>
              <a:t>רשת</a:t>
            </a:r>
          </a:p>
          <a:p>
            <a:endParaRPr lang="he-IL" dirty="0" smtClean="0"/>
          </a:p>
          <a:p>
            <a:r>
              <a:rPr lang="he-IL" dirty="0" smtClean="0"/>
              <a:t>כיסויים קשיחים:</a:t>
            </a:r>
          </a:p>
          <a:p>
            <a:r>
              <a:rPr lang="he-IL" dirty="0" smtClean="0"/>
              <a:t>זכוכית</a:t>
            </a:r>
          </a:p>
          <a:p>
            <a:r>
              <a:rPr lang="he-IL" dirty="0" err="1" smtClean="0"/>
              <a:t>פוליקארבונט</a:t>
            </a:r>
            <a:endParaRPr lang="he-IL" dirty="0" smtClean="0"/>
          </a:p>
          <a:p>
            <a:r>
              <a:rPr lang="he-IL" dirty="0" smtClean="0"/>
              <a:t>פיברגלס</a:t>
            </a:r>
          </a:p>
          <a:p>
            <a:pPr>
              <a:buNone/>
            </a:pPr>
            <a:endParaRPr lang="he-IL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4" descr="http://avorbait.co.il/public/post_img/227e93197280783dd3864c1b30b0186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643866" cy="5929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אלו בתי צמחיה אנו מכירים?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חממה</a:t>
            </a:r>
          </a:p>
          <a:p>
            <a:r>
              <a:rPr lang="he-IL" dirty="0" smtClean="0"/>
              <a:t>בית רשת</a:t>
            </a:r>
          </a:p>
          <a:p>
            <a:r>
              <a:rPr lang="he-IL" dirty="0" smtClean="0"/>
              <a:t>מנהרה גבוהה</a:t>
            </a:r>
          </a:p>
          <a:p>
            <a:r>
              <a:rPr lang="he-IL" dirty="0" smtClean="0"/>
              <a:t>מנהרה נמוכה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pPr algn="ctr"/>
            <a:r>
              <a:rPr lang="he-IL" b="1" dirty="0" smtClean="0"/>
              <a:t>זכוכית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>
            <a:normAutofit/>
          </a:bodyPr>
          <a:lstStyle/>
          <a:p>
            <a:r>
              <a:rPr lang="he-IL" dirty="0" smtClean="0"/>
              <a:t>חדירה לאור –</a:t>
            </a:r>
            <a:r>
              <a:rPr lang="he-IL" dirty="0" err="1" smtClean="0"/>
              <a:t> שק</a:t>
            </a:r>
            <a:r>
              <a:rPr lang="he-IL" dirty="0" smtClean="0"/>
              <a:t>ופה.</a:t>
            </a:r>
          </a:p>
          <a:p>
            <a:r>
              <a:rPr lang="he-IL" dirty="0" smtClean="0"/>
              <a:t>עמידה לאורך זמן.</a:t>
            </a:r>
          </a:p>
          <a:p>
            <a:r>
              <a:rPr lang="he-IL" dirty="0" smtClean="0"/>
              <a:t> קלה לניקוי .</a:t>
            </a:r>
          </a:p>
          <a:p>
            <a:r>
              <a:rPr lang="he-IL" dirty="0" smtClean="0"/>
              <a:t>אינה מחזירה קרני </a:t>
            </a:r>
            <a:r>
              <a:rPr lang="en-US" dirty="0" smtClean="0"/>
              <a:t>IR</a:t>
            </a:r>
            <a:r>
              <a:rPr lang="he-IL" dirty="0" smtClean="0"/>
              <a:t>.</a:t>
            </a:r>
            <a:endParaRPr lang="en-US" dirty="0" smtClean="0"/>
          </a:p>
          <a:p>
            <a:r>
              <a:rPr lang="he-IL" dirty="0" smtClean="0"/>
              <a:t> בקיץ יש להלבינה.</a:t>
            </a:r>
          </a:p>
          <a:p>
            <a:pPr>
              <a:buNone/>
            </a:pPr>
            <a:endParaRPr lang="he-IL" dirty="0" smtClean="0"/>
          </a:p>
          <a:p>
            <a:r>
              <a:rPr lang="he-IL" dirty="0" smtClean="0"/>
              <a:t>שבירה.</a:t>
            </a:r>
          </a:p>
          <a:p>
            <a:r>
              <a:rPr lang="he-IL" dirty="0" smtClean="0"/>
              <a:t>יקרה.</a:t>
            </a:r>
          </a:p>
          <a:p>
            <a:r>
              <a:rPr lang="he-IL" dirty="0" smtClean="0"/>
              <a:t>כבדה (מייקר את המבנה).</a:t>
            </a:r>
          </a:p>
        </p:txBody>
      </p:sp>
      <p:pic>
        <p:nvPicPr>
          <p:cNvPr id="46082" name="Picture 2" descr="http://www.zika.co.il/image/users/56572/detail/big/582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71462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3252" name="Picture 4" descr="http://www.telman-greenhouse.com/data/Images/%D7%A4%D7%95%D7%9C%D7%99%D7%A7%D7%A8%D7%91%D7%95%D7%A0%D7%98%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51936"/>
            <a:ext cx="8158500" cy="4306064"/>
          </a:xfrm>
          <a:prstGeom prst="rect">
            <a:avLst/>
          </a:prstGeom>
          <a:noFill/>
        </p:spPr>
      </p:pic>
      <p:pic>
        <p:nvPicPr>
          <p:cNvPr id="53250" name="Picture 2" descr="http://i00.i.aliimg.com/photo/v8/1974782742_1/Aluminum_Polycarbonate_Garden_Greenh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71480"/>
            <a:ext cx="5189911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pPr algn="ctr"/>
            <a:r>
              <a:rPr lang="he-IL" b="1" dirty="0" err="1" smtClean="0"/>
              <a:t>פוליקארבונט</a:t>
            </a:r>
            <a:r>
              <a:rPr lang="he-IL" b="1" dirty="0" smtClean="0"/>
              <a:t> –</a:t>
            </a:r>
            <a:r>
              <a:rPr lang="he-IL" b="1" dirty="0" err="1" smtClean="0"/>
              <a:t> סו</a:t>
            </a:r>
            <a:r>
              <a:rPr lang="he-IL" b="1" dirty="0" smtClean="0"/>
              <a:t>ג של פלסטיק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>
            <a:normAutofit/>
          </a:bodyPr>
          <a:lstStyle/>
          <a:p>
            <a:r>
              <a:rPr lang="he-IL" dirty="0" smtClean="0"/>
              <a:t>משקלו נמוך יחסית לזכוכית.</a:t>
            </a:r>
          </a:p>
          <a:p>
            <a:r>
              <a:rPr lang="he-IL" dirty="0" smtClean="0"/>
              <a:t>אינו שקוף, מעביר אור.</a:t>
            </a:r>
          </a:p>
          <a:p>
            <a:pPr>
              <a:buNone/>
            </a:pPr>
            <a:r>
              <a:rPr lang="he-IL" dirty="0" smtClean="0"/>
              <a:t>    ואין צורך להלבינו</a:t>
            </a:r>
          </a:p>
          <a:p>
            <a:r>
              <a:rPr lang="he-IL" dirty="0" smtClean="0"/>
              <a:t>עמיד - מאריך שנים</a:t>
            </a:r>
          </a:p>
          <a:p>
            <a:r>
              <a:rPr lang="he-IL" dirty="0" smtClean="0"/>
              <a:t>קל להרכבה לכן בסיס המבנה </a:t>
            </a:r>
          </a:p>
          <a:p>
            <a:pPr>
              <a:buNone/>
            </a:pPr>
            <a:r>
              <a:rPr lang="he-IL" dirty="0" smtClean="0"/>
              <a:t>    זול.</a:t>
            </a:r>
          </a:p>
          <a:p>
            <a:endParaRPr lang="he-IL" dirty="0" smtClean="0"/>
          </a:p>
          <a:p>
            <a:r>
              <a:rPr lang="he-IL" dirty="0" smtClean="0"/>
              <a:t>יקר יותר מזכוכית</a:t>
            </a:r>
          </a:p>
          <a:p>
            <a:r>
              <a:rPr lang="he-IL" dirty="0" smtClean="0"/>
              <a:t>שקיפותו נמוכה.</a:t>
            </a:r>
          </a:p>
          <a:p>
            <a:pPr>
              <a:buNone/>
            </a:pPr>
            <a:endParaRPr lang="he-IL" dirty="0"/>
          </a:p>
        </p:txBody>
      </p:sp>
      <p:pic>
        <p:nvPicPr>
          <p:cNvPr id="4098" name="Picture 2" descr="http://pergula.net/wp-content/uploads/2011/11/imagesCAVMC19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357586" cy="4881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pPr algn="ctr"/>
            <a:r>
              <a:rPr lang="he-IL" b="1" dirty="0" smtClean="0"/>
              <a:t>פיברגלס –</a:t>
            </a:r>
            <a:r>
              <a:rPr lang="he-IL" b="1" dirty="0" err="1" smtClean="0"/>
              <a:t> עו</a:t>
            </a:r>
            <a:r>
              <a:rPr lang="he-IL" b="1" dirty="0" smtClean="0"/>
              <a:t>ד סוג של פלסטיק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קל מאוד להרכבה</a:t>
            </a:r>
          </a:p>
          <a:p>
            <a:r>
              <a:rPr lang="he-IL" dirty="0" smtClean="0"/>
              <a:t> אינו שביר</a:t>
            </a:r>
          </a:p>
          <a:p>
            <a:r>
              <a:rPr lang="he-IL" dirty="0" smtClean="0"/>
              <a:t>אינו שקוף, אך מעביר אור. </a:t>
            </a:r>
          </a:p>
          <a:p>
            <a:pPr>
              <a:buNone/>
            </a:pPr>
            <a:r>
              <a:rPr lang="he-IL" dirty="0" smtClean="0"/>
              <a:t>    לכן אין צורך להלבינו </a:t>
            </a:r>
          </a:p>
          <a:p>
            <a:r>
              <a:rPr lang="he-IL" dirty="0" smtClean="0"/>
              <a:t> אינו מחזיר קרני </a:t>
            </a:r>
            <a:r>
              <a:rPr lang="en-US" dirty="0" smtClean="0"/>
              <a:t>IR </a:t>
            </a:r>
            <a:r>
              <a:rPr lang="he-IL" dirty="0" smtClean="0"/>
              <a:t> ולכן שומר </a:t>
            </a:r>
          </a:p>
          <a:p>
            <a:pPr>
              <a:buNone/>
            </a:pPr>
            <a:r>
              <a:rPr lang="he-IL" dirty="0" smtClean="0"/>
              <a:t>     על חום החממה בלילות.</a:t>
            </a:r>
          </a:p>
          <a:p>
            <a:r>
              <a:rPr lang="he-IL" dirty="0" smtClean="0"/>
              <a:t> זול יחסית לחומרים אחרים.</a:t>
            </a:r>
          </a:p>
          <a:p>
            <a:endParaRPr lang="he-IL" dirty="0" smtClean="0"/>
          </a:p>
          <a:p>
            <a:r>
              <a:rPr lang="he-IL" dirty="0" smtClean="0"/>
              <a:t> דליק.</a:t>
            </a:r>
          </a:p>
          <a:p>
            <a:r>
              <a:rPr lang="he-IL" dirty="0" smtClean="0"/>
              <a:t> מאבד את שקיפותו תוך זמן קצר.</a:t>
            </a:r>
          </a:p>
        </p:txBody>
      </p:sp>
      <p:pic>
        <p:nvPicPr>
          <p:cNvPr id="47106" name="Picture 2" descr="http://www.itum.org.il/images/uploads/pictures/25200984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00039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ginegar.com/he/media/k2/items/cache/2ff2ba0051687eef5ca0459cf942940c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5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ginegar.com/he/media/k2/items/cache/39a27618f1dc54b80987c6706135e6b7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358246" cy="5738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18300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/>
              <a:t>פוליאתילן - ניילון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26138"/>
          </a:xfrm>
        </p:spPr>
        <p:txBody>
          <a:bodyPr>
            <a:normAutofit fontScale="92500" lnSpcReduction="10000"/>
          </a:bodyPr>
          <a:lstStyle/>
          <a:p>
            <a:r>
              <a:rPr lang="he-IL" dirty="0" smtClean="0"/>
              <a:t>זול מאוד</a:t>
            </a:r>
          </a:p>
          <a:p>
            <a:r>
              <a:rPr lang="he-IL" dirty="0" smtClean="0"/>
              <a:t> שקוף</a:t>
            </a:r>
          </a:p>
          <a:p>
            <a:r>
              <a:rPr lang="he-IL" dirty="0" smtClean="0"/>
              <a:t> קל וגמיש. </a:t>
            </a:r>
          </a:p>
          <a:p>
            <a:r>
              <a:rPr lang="he-IL" dirty="0" smtClean="0"/>
              <a:t>נוח לפריסה ונוח </a:t>
            </a:r>
          </a:p>
          <a:p>
            <a:pPr>
              <a:buNone/>
            </a:pPr>
            <a:r>
              <a:rPr lang="he-IL" dirty="0" smtClean="0"/>
              <a:t>   לאריזה ולקיפול.</a:t>
            </a:r>
          </a:p>
          <a:p>
            <a:endParaRPr lang="he-IL" dirty="0" smtClean="0"/>
          </a:p>
          <a:p>
            <a:r>
              <a:rPr lang="he-IL" dirty="0" smtClean="0"/>
              <a:t>אין צורך במבנה לשם התקנתו.</a:t>
            </a:r>
          </a:p>
          <a:p>
            <a:r>
              <a:rPr lang="he-IL" dirty="0" smtClean="0"/>
              <a:t> לא עמיד –</a:t>
            </a:r>
            <a:r>
              <a:rPr lang="he-IL" dirty="0" err="1" smtClean="0"/>
              <a:t> דק</a:t>
            </a:r>
            <a:r>
              <a:rPr lang="he-IL" dirty="0" smtClean="0"/>
              <a:t> ונקרע. </a:t>
            </a:r>
          </a:p>
          <a:p>
            <a:pPr>
              <a:buNone/>
            </a:pPr>
            <a:r>
              <a:rPr lang="he-IL" dirty="0" smtClean="0"/>
              <a:t>     יש צורך להחליף כל שנה או שנתיים</a:t>
            </a:r>
          </a:p>
          <a:p>
            <a:r>
              <a:rPr lang="he-IL" dirty="0" smtClean="0"/>
              <a:t>לא ניתן למחזור –</a:t>
            </a:r>
            <a:r>
              <a:rPr lang="he-IL" dirty="0" err="1" smtClean="0"/>
              <a:t> מז</a:t>
            </a:r>
            <a:r>
              <a:rPr lang="he-IL" dirty="0" smtClean="0"/>
              <a:t>הם מאוד.</a:t>
            </a:r>
          </a:p>
          <a:p>
            <a:r>
              <a:rPr lang="he-IL" dirty="0" smtClean="0"/>
              <a:t>מחזיר קרני </a:t>
            </a:r>
            <a:r>
              <a:rPr lang="en-US" dirty="0" smtClean="0"/>
              <a:t>IR </a:t>
            </a:r>
            <a:r>
              <a:rPr lang="he-IL" dirty="0" smtClean="0"/>
              <a:t>ולכן מתקרר בלילות קרים.</a:t>
            </a:r>
          </a:p>
        </p:txBody>
      </p:sp>
      <p:sp>
        <p:nvSpPr>
          <p:cNvPr id="1026" name="AutoShape 2" descr="Image result for ‫פוליאתילן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28" name="AutoShape 4" descr="Image result for ‫פוליאתילן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26289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0178" name="Picture 2" descr="http://www.degania.org.il/upload/files/2011/10/12998/branches/%D7%91%D7%A0%D7%A0%D7%95%D7%AA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/>
              <a:t>רשתות –</a:t>
            </a:r>
            <a:r>
              <a:rPr lang="he-IL" b="1" dirty="0" err="1" smtClean="0"/>
              <a:t> חו</a:t>
            </a:r>
            <a:r>
              <a:rPr lang="he-IL" b="1" dirty="0" smtClean="0"/>
              <a:t>טי הרשת מתכת או פלסטיק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>
            <a:normAutofit fontScale="92500" lnSpcReduction="10000"/>
          </a:bodyPr>
          <a:lstStyle/>
          <a:p>
            <a:r>
              <a:rPr lang="he-IL" dirty="0" smtClean="0"/>
              <a:t>משמשת גם להצללה. הצל גורם לירידת </a:t>
            </a:r>
            <a:r>
              <a:rPr lang="he-IL" dirty="0" err="1" smtClean="0"/>
              <a:t>הטמפ'.</a:t>
            </a:r>
            <a:endParaRPr lang="he-IL" dirty="0" smtClean="0"/>
          </a:p>
          <a:p>
            <a:r>
              <a:rPr lang="he-IL" dirty="0" smtClean="0"/>
              <a:t>הרשת בולמת רוחות, בית רשת מגן </a:t>
            </a:r>
          </a:p>
          <a:p>
            <a:pPr>
              <a:buNone/>
            </a:pPr>
            <a:r>
              <a:rPr lang="he-IL" dirty="0" smtClean="0"/>
              <a:t>   בפני ציפורים ומזיקים גדולים.</a:t>
            </a:r>
          </a:p>
          <a:p>
            <a:pPr>
              <a:buNone/>
            </a:pPr>
            <a:endParaRPr lang="he-IL" dirty="0" smtClean="0"/>
          </a:p>
          <a:p>
            <a:r>
              <a:rPr lang="he-IL" dirty="0" smtClean="0"/>
              <a:t>עלותה תלויה בסוג</a:t>
            </a:r>
          </a:p>
          <a:p>
            <a:r>
              <a:rPr lang="he-IL" dirty="0" smtClean="0"/>
              <a:t>החוטים המרכיבים אותה.</a:t>
            </a:r>
          </a:p>
          <a:p>
            <a:r>
              <a:rPr lang="he-IL" dirty="0" smtClean="0"/>
              <a:t>עמידות תלויה בצפיפות</a:t>
            </a:r>
          </a:p>
          <a:p>
            <a:r>
              <a:rPr lang="he-IL" dirty="0" smtClean="0"/>
              <a:t>וסוג מרכיביה.</a:t>
            </a:r>
          </a:p>
          <a:p>
            <a:pPr>
              <a:buNone/>
            </a:pPr>
            <a:endParaRPr lang="he-IL" dirty="0" smtClean="0"/>
          </a:p>
          <a:p>
            <a:r>
              <a:rPr lang="he-IL" dirty="0" smtClean="0"/>
              <a:t>אין אפשרות לווסת משתנים </a:t>
            </a:r>
          </a:p>
          <a:p>
            <a:pPr>
              <a:buNone/>
            </a:pPr>
            <a:r>
              <a:rPr lang="he-IL" dirty="0" smtClean="0"/>
              <a:t>אחרים בבתי רשת או בסוכות הצללה.</a:t>
            </a:r>
            <a:endParaRPr lang="he-IL" dirty="0"/>
          </a:p>
        </p:txBody>
      </p:sp>
      <p:sp>
        <p:nvSpPr>
          <p:cNvPr id="49154" name="AutoShape 2" descr="Image result for ‫רשת צל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335758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ציוד חקלאי בתוך בתי הצמיחה: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שולחנות גידול.</a:t>
            </a:r>
          </a:p>
          <a:p>
            <a:endParaRPr lang="he-IL" dirty="0" smtClean="0"/>
          </a:p>
          <a:p>
            <a:r>
              <a:rPr lang="he-IL" dirty="0" smtClean="0"/>
              <a:t>שולחנות חימום.</a:t>
            </a:r>
          </a:p>
          <a:p>
            <a:endParaRPr lang="he-IL" dirty="0" smtClean="0"/>
          </a:p>
          <a:p>
            <a:r>
              <a:rPr lang="he-IL" dirty="0" smtClean="0"/>
              <a:t>שולחנות הנבטה.</a:t>
            </a:r>
          </a:p>
          <a:p>
            <a:endParaRPr lang="he-IL" dirty="0" smtClean="0"/>
          </a:p>
          <a:p>
            <a:r>
              <a:rPr lang="he-IL" dirty="0" smtClean="0"/>
              <a:t>מערכות השקיה ודישון.</a:t>
            </a:r>
          </a:p>
          <a:p>
            <a:endParaRPr lang="he-IL" dirty="0" smtClean="0"/>
          </a:p>
          <a:p>
            <a:r>
              <a:rPr lang="he-IL" dirty="0" smtClean="0"/>
              <a:t>מיכלי גידול.</a:t>
            </a:r>
          </a:p>
          <a:p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 descr="http://ginegar.com/he/media/k2/items/cache/2ff2ba0051687eef5ca0459cf942940c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86124"/>
            <a:ext cx="4391025" cy="3167075"/>
          </a:xfrm>
          <a:prstGeom prst="rect">
            <a:avLst/>
          </a:prstGeom>
          <a:noFill/>
        </p:spPr>
      </p:pic>
      <p:pic>
        <p:nvPicPr>
          <p:cNvPr id="2052" name="Picture 4" descr="http://avorbait.co.il/public/post_img/227e93197280783dd3864c1b30b018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14353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/>
              <a:t>כיצד נבחר בית גידול מתאים לצרכינו?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92500" lnSpcReduction="20000"/>
          </a:bodyPr>
          <a:lstStyle/>
          <a:p>
            <a:r>
              <a:rPr lang="he-IL" dirty="0" smtClean="0"/>
              <a:t>מה אני רוצה לגדל?</a:t>
            </a:r>
          </a:p>
          <a:p>
            <a:r>
              <a:rPr lang="he-IL" dirty="0" smtClean="0"/>
              <a:t>מה הצרכים של השוק?</a:t>
            </a:r>
          </a:p>
          <a:p>
            <a:r>
              <a:rPr lang="he-IL" dirty="0" smtClean="0"/>
              <a:t>באיזה </a:t>
            </a:r>
            <a:r>
              <a:rPr lang="he-IL" dirty="0" err="1" smtClean="0"/>
              <a:t>איזור</a:t>
            </a:r>
            <a:r>
              <a:rPr lang="he-IL" dirty="0" smtClean="0"/>
              <a:t> גידול אני נמצא?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למשל:</a:t>
            </a:r>
          </a:p>
          <a:p>
            <a:r>
              <a:rPr lang="he-IL" dirty="0" smtClean="0"/>
              <a:t>עגבניות, פלפלים, אבטיחים, מלונים.</a:t>
            </a:r>
          </a:p>
          <a:p>
            <a:r>
              <a:rPr lang="he-IL" dirty="0" smtClean="0"/>
              <a:t>פרחים.</a:t>
            </a:r>
          </a:p>
          <a:p>
            <a:r>
              <a:rPr lang="he-IL" dirty="0" smtClean="0"/>
              <a:t>בננות.</a:t>
            </a:r>
          </a:p>
          <a:p>
            <a:pPr marL="64008" indent="0">
              <a:buNone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xmlns="" val="512281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 smtClean="0"/>
              <a:t>יתרונות וחסרונות בתי צמיחה לעומת שטח פתוח</a:t>
            </a:r>
            <a:endParaRPr lang="he-IL" sz="36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>
            <a:noAutofit/>
          </a:bodyPr>
          <a:lstStyle/>
          <a:p>
            <a:r>
              <a:rPr lang="he-IL" sz="2800" b="1" dirty="0" smtClean="0"/>
              <a:t>יתרונות הגידול בחממה:</a:t>
            </a:r>
          </a:p>
          <a:p>
            <a:r>
              <a:rPr lang="he-IL" sz="2400" dirty="0" smtClean="0"/>
              <a:t>בקרה ושליטה על התנאים: טמפרטורה, אור, לחות, השקיה, דישון, ריכוז גזים, </a:t>
            </a:r>
            <a:r>
              <a:rPr lang="he-IL" sz="2400" dirty="0" err="1" smtClean="0"/>
              <a:t>ונקיון</a:t>
            </a:r>
            <a:r>
              <a:rPr lang="he-IL" sz="2400" dirty="0" smtClean="0"/>
              <a:t>.</a:t>
            </a:r>
          </a:p>
          <a:p>
            <a:r>
              <a:rPr lang="he-IL" sz="2400" dirty="0" smtClean="0"/>
              <a:t>קבלת צמחים מפותחים במכלים לא גדולים.</a:t>
            </a:r>
          </a:p>
          <a:p>
            <a:r>
              <a:rPr lang="he-IL" sz="2400" dirty="0" smtClean="0"/>
              <a:t>הכוונת מועדי הפריחה בצמחי עציץ.</a:t>
            </a:r>
          </a:p>
          <a:p>
            <a:r>
              <a:rPr lang="he-IL" sz="2400" dirty="0" smtClean="0"/>
              <a:t>התאמת סוגי מצע לצמחים השונים.</a:t>
            </a:r>
          </a:p>
          <a:p>
            <a:r>
              <a:rPr lang="he-IL" sz="2400" dirty="0" smtClean="0"/>
              <a:t>נוחיות בעבודה - עבודה על שולחנות עבודה.</a:t>
            </a:r>
          </a:p>
          <a:p>
            <a:r>
              <a:rPr lang="he-IL" sz="2400" dirty="0" smtClean="0"/>
              <a:t>שטח עבודה - בשטח קטן יחסית ניתן לגדל הרבה צמחים ולקבל יבול רב.</a:t>
            </a:r>
          </a:p>
          <a:p>
            <a:r>
              <a:rPr lang="he-IL" sz="2400" dirty="0" smtClean="0"/>
              <a:t>אין חשיבות לעונות השנה, הכוונת מועדי צמיחה, הבשלה ושיווק. </a:t>
            </a:r>
          </a:p>
          <a:p>
            <a:endParaRPr lang="he-IL" sz="2400" dirty="0" smtClean="0"/>
          </a:p>
          <a:p>
            <a:endParaRPr lang="he-IL" sz="2400" dirty="0" smtClean="0"/>
          </a:p>
          <a:p>
            <a:endParaRPr lang="he-IL" sz="2400" dirty="0" smtClean="0"/>
          </a:p>
          <a:p>
            <a:pPr>
              <a:buNone/>
            </a:pPr>
            <a:endParaRPr lang="he-IL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400" b="1" dirty="0" smtClean="0"/>
              <a:t/>
            </a:r>
            <a:br>
              <a:rPr lang="he-IL" sz="4400" b="1" dirty="0" smtClean="0"/>
            </a:br>
            <a:r>
              <a:rPr lang="he-IL" sz="4400" b="1" dirty="0" smtClean="0"/>
              <a:t>חסרונות הגידול בחממה</a:t>
            </a:r>
            <a:br>
              <a:rPr lang="he-IL" sz="4400" b="1" dirty="0" smtClean="0"/>
            </a:b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3200" dirty="0" smtClean="0"/>
              <a:t>עלות </a:t>
            </a:r>
            <a:r>
              <a:rPr lang="he-IL" sz="3200" dirty="0" err="1" smtClean="0"/>
              <a:t>– ה</a:t>
            </a:r>
            <a:r>
              <a:rPr lang="he-IL" sz="3200" dirty="0" smtClean="0"/>
              <a:t>קמת מבנה, רכישת ציוד, תערובות מצע ודישון ומכלים יקרים.</a:t>
            </a:r>
          </a:p>
          <a:p>
            <a:r>
              <a:rPr lang="he-IL" sz="3200" dirty="0" smtClean="0"/>
              <a:t>מקצועיות ומיומנות - דרוש ידע מקצועי, תיאורטי וטכני כדי להצליח בגידולים.</a:t>
            </a:r>
          </a:p>
          <a:p>
            <a:r>
              <a:rPr lang="he-IL" sz="3200" dirty="0" smtClean="0"/>
              <a:t>ניקיון - תנאי הגידול (לחות, מבנה סגור, מי נקז) גורמים להתפרצות מחלות ומייצרים תנאים </a:t>
            </a:r>
            <a:r>
              <a:rPr lang="he-IL" sz="3200" smtClean="0"/>
              <a:t>נוחים להתפתחות מזיקים.</a:t>
            </a:r>
            <a:endParaRPr lang="he-IL" sz="3200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8" name="Picture 4" descr="http://gildan.co.il/wp-content/uploads/2015/01/net-houses-pic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607223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482" name="Picture 2" descr="א.א. פוליטיב - גידול תותים בשטח פתוח, קפריסי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5728"/>
            <a:ext cx="4857768" cy="3714776"/>
          </a:xfrm>
          <a:prstGeom prst="rect">
            <a:avLst/>
          </a:prstGeom>
          <a:noFill/>
        </p:spPr>
      </p:pic>
      <p:pic>
        <p:nvPicPr>
          <p:cNvPr id="5" name="Picture 2" descr="http://ginegar.com/he/media/k2/items/cache/39a27618f1dc54b80987c6706135e6b7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5605471" cy="3524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מטרת העל :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האפשרות לגדל את כל סוגי הגידולים, בכל מקום, לאורך כל השנה</a:t>
            </a:r>
          </a:p>
          <a:p>
            <a:endParaRPr lang="he-IL" dirty="0" smtClean="0"/>
          </a:p>
          <a:p>
            <a:r>
              <a:rPr lang="he-IL" dirty="0" smtClean="0"/>
              <a:t>ללא תלות בנתונים הקיימים בשטח</a:t>
            </a:r>
            <a:endParaRPr lang="he-I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מהן המטרות העיקריות לגידול בבתי צמיחה?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בקרת אקלים.</a:t>
            </a:r>
          </a:p>
          <a:p>
            <a:r>
              <a:rPr lang="he-IL" dirty="0" smtClean="0"/>
              <a:t>בקרת תאורה.</a:t>
            </a:r>
          </a:p>
          <a:p>
            <a:r>
              <a:rPr lang="he-IL" dirty="0" smtClean="0"/>
              <a:t>שליטה על סוג הקרקע.</a:t>
            </a:r>
          </a:p>
          <a:p>
            <a:r>
              <a:rPr lang="he-IL" dirty="0" smtClean="0"/>
              <a:t>בקרת השקיה ודישון.</a:t>
            </a:r>
          </a:p>
          <a:p>
            <a:r>
              <a:rPr lang="he-IL" dirty="0" smtClean="0"/>
              <a:t>הגנה מפני מזיקים.</a:t>
            </a:r>
          </a:p>
          <a:p>
            <a:r>
              <a:rPr lang="he-IL" dirty="0" smtClean="0"/>
              <a:t>הגנה מכאנית.</a:t>
            </a:r>
          </a:p>
          <a:p>
            <a:r>
              <a:rPr lang="he-IL" dirty="0" smtClean="0"/>
              <a:t>טיפולים מיוחדים...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בקרת אקלים: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יכולת וויסות ושליטה על:</a:t>
            </a:r>
          </a:p>
          <a:p>
            <a:r>
              <a:rPr lang="he-IL" dirty="0" smtClean="0"/>
              <a:t>טמפרטורה - יכולת לחמם/לקרר בעת הצורך.</a:t>
            </a:r>
          </a:p>
          <a:p>
            <a:endParaRPr lang="he-IL" dirty="0" smtClean="0"/>
          </a:p>
          <a:p>
            <a:r>
              <a:rPr lang="he-IL" dirty="0" smtClean="0"/>
              <a:t>לחות האוויר –</a:t>
            </a:r>
            <a:r>
              <a:rPr lang="he-IL" dirty="0" err="1" smtClean="0"/>
              <a:t> יכולת</a:t>
            </a:r>
            <a:r>
              <a:rPr lang="he-IL" dirty="0" smtClean="0"/>
              <a:t> להעשיר את האוויר במים או לייבש אותו.</a:t>
            </a:r>
          </a:p>
          <a:p>
            <a:r>
              <a:rPr lang="he-IL" dirty="0" smtClean="0"/>
              <a:t>בקרה על רמת </a:t>
            </a:r>
            <a:r>
              <a:rPr lang="he-IL" dirty="0" err="1" smtClean="0"/>
              <a:t>פד"ח</a:t>
            </a:r>
            <a:r>
              <a:rPr lang="he-IL" dirty="0" smtClean="0"/>
              <a:t>. ישנה אפשרות להעשיר את האוויר </a:t>
            </a:r>
            <a:r>
              <a:rPr lang="he-IL" dirty="0" err="1" smtClean="0"/>
              <a:t>בפד"ח</a:t>
            </a:r>
            <a:r>
              <a:rPr lang="he-IL" dirty="0" smtClean="0"/>
              <a:t> ולהגביר פוטו' וצמיחה.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תלהבות">
  <a:themeElements>
    <a:clrScheme name="התלהבות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תלהבות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373</TotalTime>
  <Words>730</Words>
  <Application>Microsoft Office PowerPoint</Application>
  <PresentationFormat>‫הצגה על המסך (4:3)</PresentationFormat>
  <Paragraphs>184</Paragraphs>
  <Slides>42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3" baseType="lpstr">
      <vt:lpstr>התלהבות</vt:lpstr>
      <vt:lpstr>בתי צמיחה</vt:lpstr>
      <vt:lpstr>מהם בתי צמיחה? </vt:lpstr>
      <vt:lpstr>אלו בתי צמחיה אנו מכירים?</vt:lpstr>
      <vt:lpstr>שקופית 4</vt:lpstr>
      <vt:lpstr>שקופית 5</vt:lpstr>
      <vt:lpstr>שקופית 6</vt:lpstr>
      <vt:lpstr>מטרת העל :</vt:lpstr>
      <vt:lpstr>מהן המטרות העיקריות לגידול בבתי צמיחה?</vt:lpstr>
      <vt:lpstr>בקרת אקלים:</vt:lpstr>
      <vt:lpstr>כיצד מתבצעת בקרת אקלים?</vt:lpstr>
      <vt:lpstr>שקופית 11</vt:lpstr>
      <vt:lpstr>שקופית 12</vt:lpstr>
      <vt:lpstr>שקופית 13</vt:lpstr>
      <vt:lpstr>בקרת תאורה:</vt:lpstr>
      <vt:lpstr>שקופית 15</vt:lpstr>
      <vt:lpstr>שקופית 16</vt:lpstr>
      <vt:lpstr>סוג הקרקע:</vt:lpstr>
      <vt:lpstr>שקופית 18</vt:lpstr>
      <vt:lpstr>שקופית 19</vt:lpstr>
      <vt:lpstr>מערכות השקיה ודישון:</vt:lpstr>
      <vt:lpstr>שקופית 21</vt:lpstr>
      <vt:lpstr>הגנה מפני מזיקים והגנה מכאנית:</vt:lpstr>
      <vt:lpstr>שקופית 23</vt:lpstr>
      <vt:lpstr>שקופית 24</vt:lpstr>
      <vt:lpstr>טיפולים מיוחדים:</vt:lpstr>
      <vt:lpstr>שקופית 26</vt:lpstr>
      <vt:lpstr>תכונות הכיסויים:</vt:lpstr>
      <vt:lpstr>סוגי כיסויים:</vt:lpstr>
      <vt:lpstr>שקופית 29</vt:lpstr>
      <vt:lpstr>זכוכית</vt:lpstr>
      <vt:lpstr>שקופית 31</vt:lpstr>
      <vt:lpstr>פוליקארבונט – סוג של פלסטיק</vt:lpstr>
      <vt:lpstr>פיברגלס – עוד סוג של פלסטיק</vt:lpstr>
      <vt:lpstr>שקופית 34</vt:lpstr>
      <vt:lpstr>שקופית 35</vt:lpstr>
      <vt:lpstr>פוליאתילן - ניילון</vt:lpstr>
      <vt:lpstr>שקופית 37</vt:lpstr>
      <vt:lpstr>רשתות – חוטי הרשת מתכת או פלסטיק</vt:lpstr>
      <vt:lpstr>ציוד חקלאי בתוך בתי הצמיחה:</vt:lpstr>
      <vt:lpstr>כיצד נבחר בית גידול מתאים לצרכינו?</vt:lpstr>
      <vt:lpstr>יתרונות וחסרונות בתי צמיחה לעומת שטח פתוח</vt:lpstr>
      <vt:lpstr> חסרונות הגידול בחממה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בתי צמיחה</dc:title>
  <dc:creator>קינמון</dc:creator>
  <cp:lastModifiedBy>קינמון</cp:lastModifiedBy>
  <cp:revision>50</cp:revision>
  <dcterms:created xsi:type="dcterms:W3CDTF">2015-04-19T17:42:59Z</dcterms:created>
  <dcterms:modified xsi:type="dcterms:W3CDTF">2015-05-03T18:41:51Z</dcterms:modified>
</cp:coreProperties>
</file>